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61" r:id="rId3"/>
    <p:sldId id="301" r:id="rId4"/>
    <p:sldId id="302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03" r:id="rId15"/>
    <p:sldId id="305" r:id="rId16"/>
    <p:sldId id="306" r:id="rId17"/>
    <p:sldId id="304" r:id="rId18"/>
    <p:sldId id="307" r:id="rId19"/>
    <p:sldId id="309" r:id="rId20"/>
    <p:sldId id="308" r:id="rId21"/>
    <p:sldId id="328" r:id="rId22"/>
    <p:sldId id="329" r:id="rId23"/>
    <p:sldId id="259" r:id="rId24"/>
  </p:sldIdLst>
  <p:sldSz cx="9144000" cy="6858000" type="screen4x3"/>
  <p:notesSz cx="6858000" cy="9144000"/>
  <p:defaultTextStyle>
    <a:defPPr>
      <a:defRPr lang="en-US"/>
    </a:defPPr>
    <a:lvl1pPr algn="r" defTabSz="457200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defTabSz="457200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defTabSz="457200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defTabSz="457200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defTabSz="457200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B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ED8794-76F9-43C2-9CFC-9149E0ADC4E1}" type="datetimeFigureOut">
              <a:rPr lang="en-US"/>
              <a:pPr>
                <a:defRPr/>
              </a:pPr>
              <a:t>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E133F8-B806-4685-B3E0-11E134341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45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64C6B8-A075-40CA-BC34-6740B454694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8392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23117C-02BD-4078-8582-A3C1B8C91B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6472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23117C-02BD-4078-8582-A3C1B8C91B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27796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23117C-02BD-4078-8582-A3C1B8C91B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3266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E74C06-BCBC-4D47-8955-67A815EF51D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5679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FD19E8-9F60-469D-A2A9-47575384D9B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6544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2DE9F4-0C11-48EE-8C37-80EA74B2F8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5847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DA1EE6-7AF5-4F73-BC2D-A14B079FCC9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7115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03F90C-B21C-4723-A66C-5C269A2DA7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2955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564CA9-3617-4F0B-AFAD-BBD519DAEF5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0912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D68463-54D8-4A0F-927D-193DEE38F8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6501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94C270-A9C5-497F-97CD-2108E6225E3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8650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D68463-54D8-4A0F-927D-193DEE38F8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66682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D68463-54D8-4A0F-927D-193DEE38F8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1383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23117C-02BD-4078-8582-A3C1B8C91B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0413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23117C-02BD-4078-8582-A3C1B8C91B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7971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23117C-02BD-4078-8582-A3C1B8C91B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6610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23117C-02BD-4078-8582-A3C1B8C91B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9879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23117C-02BD-4078-8582-A3C1B8C91B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834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23117C-02BD-4078-8582-A3C1B8C91B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82064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23117C-02BD-4078-8582-A3C1B8C91B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5313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F2E6A-E9C8-4120-B18F-65104E627290}" type="datetimeFigureOut">
              <a:rPr lang="en-US"/>
              <a:pPr>
                <a:defRPr/>
              </a:pPr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37856-5435-4370-9116-3C57C6D3B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AAE62-C6B2-4B83-82BB-83FED97BD43C}" type="datetimeFigureOut">
              <a:rPr lang="en-US"/>
              <a:pPr>
                <a:defRPr/>
              </a:pPr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BCAB7-5F09-4C28-AB8C-FA990A72F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27BCE-6568-4ED6-90AF-4FAAC6B1F1D7}" type="datetimeFigureOut">
              <a:rPr lang="en-US"/>
              <a:pPr>
                <a:defRPr/>
              </a:pPr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B1125-6924-484D-AC89-7E6E1CFC7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D042E-8755-415A-A266-AEA67C90F148}" type="datetimeFigureOut">
              <a:rPr lang="en-US"/>
              <a:pPr>
                <a:defRPr/>
              </a:pPr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6BBB4-B1D0-4653-A5B7-31786FC4F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66DA7-75CA-4AC3-A38E-1AD865F54C98}" type="datetimeFigureOut">
              <a:rPr lang="en-US"/>
              <a:pPr>
                <a:defRPr/>
              </a:pPr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A3EC-4BAF-4307-803C-12DF9EB93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F8F9D-8CFE-4F16-9D81-2C0CCD5F82A1}" type="datetimeFigureOut">
              <a:rPr lang="en-US"/>
              <a:pPr>
                <a:defRPr/>
              </a:pPr>
              <a:t>7/12/2022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871FA-D61F-4985-8B81-35C0FFD2F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A049E-B1B3-48EF-8347-CB285923AA0B}" type="datetimeFigureOut">
              <a:rPr lang="en-US"/>
              <a:pPr>
                <a:defRPr/>
              </a:pPr>
              <a:t>7/12/2022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AC8CC-76A0-485C-9785-19A8EF0F9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ED8A4-F571-4F33-80C8-95E609CEBF32}" type="datetimeFigureOut">
              <a:rPr lang="en-US"/>
              <a:pPr>
                <a:defRPr/>
              </a:pPr>
              <a:t>7/12/2022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8C66B-378F-4F91-B172-CBC918335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434D9-9DAD-44A0-84BF-CF4C6C9FF5F5}" type="datetimeFigureOut">
              <a:rPr lang="en-US"/>
              <a:pPr>
                <a:defRPr/>
              </a:pPr>
              <a:t>7/12/2022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962C1-5026-41AD-99B5-180A7FBA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E3953-3D07-4497-A8C3-1130B349401D}" type="datetimeFigureOut">
              <a:rPr lang="en-US"/>
              <a:pPr>
                <a:defRPr/>
              </a:pPr>
              <a:t>7/12/2022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45B4D-8862-4A5A-80CC-3F4ABBA43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600FC-151E-4F79-8E66-8CD34FE435F0}" type="datetimeFigureOut">
              <a:rPr lang="en-US"/>
              <a:pPr>
                <a:defRPr/>
              </a:pPr>
              <a:t>7/12/2022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EE2B4-3EE2-430E-A63F-2012C7B5F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54C5C2-2F60-41B8-AC1A-7B70820A7302}" type="datetimeFigureOut">
              <a:rPr lang="en-US"/>
              <a:pPr>
                <a:defRPr/>
              </a:pPr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91F1A8-CFCF-4B40-B4A6-A893CC2DC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he-IL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/>
          </a:p>
        </p:txBody>
      </p:sp>
      <p:pic>
        <p:nvPicPr>
          <p:cNvPr id="2052" name="Picture 4"/>
          <p:cNvPicPr>
            <a:picLocks noChangeAspect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0" y="1958975"/>
            <a:ext cx="457200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lnSpc>
                <a:spcPct val="80000"/>
              </a:lnSpc>
            </a:pPr>
            <a:r>
              <a:rPr lang="he-IL" sz="4400" b="1" i="1" dirty="0" smtClean="0">
                <a:solidFill>
                  <a:srgbClr val="000090"/>
                </a:solidFill>
              </a:rPr>
              <a:t>הדרכה לרופא חדש</a:t>
            </a:r>
          </a:p>
          <a:p>
            <a:pPr rtl="0">
              <a:lnSpc>
                <a:spcPct val="80000"/>
              </a:lnSpc>
            </a:pPr>
            <a:r>
              <a:rPr lang="he-IL" sz="2800" b="1" i="1" dirty="0" smtClean="0">
                <a:solidFill>
                  <a:srgbClr val="000090"/>
                </a:solidFill>
              </a:rPr>
              <a:t>שירותי רוקחות</a:t>
            </a:r>
            <a:endParaRPr lang="en-US" sz="2800" b="1" i="1" dirty="0">
              <a:solidFill>
                <a:srgbClr val="000090"/>
              </a:solidFill>
            </a:endParaRP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1056897" y="4352925"/>
            <a:ext cx="270827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2000" b="1" i="1" dirty="0" smtClean="0">
                <a:solidFill>
                  <a:srgbClr val="002060"/>
                </a:solidFill>
              </a:rPr>
              <a:t>דימא אבושקארה</a:t>
            </a:r>
            <a:r>
              <a:rPr lang="en-US" sz="2800" b="1" i="1" dirty="0" smtClean="0">
                <a:solidFill>
                  <a:srgbClr val="002060"/>
                </a:solidFill>
              </a:rPr>
              <a:t/>
            </a:r>
            <a:br>
              <a:rPr lang="en-US" sz="2800" b="1" i="1" dirty="0" smtClean="0">
                <a:solidFill>
                  <a:srgbClr val="002060"/>
                </a:solidFill>
              </a:rPr>
            </a:br>
            <a:r>
              <a:rPr lang="he-IL" sz="1200" b="1" i="1" dirty="0" smtClean="0">
                <a:solidFill>
                  <a:srgbClr val="002060"/>
                </a:solidFill>
              </a:rPr>
              <a:t>מנהלת שירותי רוקחות</a:t>
            </a:r>
          </a:p>
          <a:p>
            <a:r>
              <a:rPr lang="he-IL" sz="2000" b="1" i="1" dirty="0" smtClean="0">
                <a:solidFill>
                  <a:srgbClr val="002060"/>
                </a:solidFill>
              </a:rPr>
              <a:t>איהאב מסאלחה</a:t>
            </a:r>
            <a:r>
              <a:rPr lang="en-US" sz="2000" b="1" i="1" dirty="0" smtClean="0">
                <a:solidFill>
                  <a:srgbClr val="002060"/>
                </a:solidFill>
              </a:rPr>
              <a:t/>
            </a:r>
            <a:br>
              <a:rPr lang="en-US" sz="2000" b="1" i="1" dirty="0" smtClean="0">
                <a:solidFill>
                  <a:srgbClr val="002060"/>
                </a:solidFill>
              </a:rPr>
            </a:br>
            <a:r>
              <a:rPr lang="he-IL" sz="1200" b="1" i="1" dirty="0" smtClean="0">
                <a:solidFill>
                  <a:srgbClr val="002060"/>
                </a:solidFill>
              </a:rPr>
              <a:t>רוקח קליני</a:t>
            </a:r>
            <a:endParaRPr lang="he-IL" sz="1200" b="1" i="1" dirty="0">
              <a:solidFill>
                <a:srgbClr val="002060"/>
              </a:solidFill>
            </a:endParaRPr>
          </a:p>
          <a:p>
            <a:endParaRPr lang="he-IL" sz="2000" b="1" i="1" dirty="0" smtClean="0">
              <a:solidFill>
                <a:srgbClr val="002060"/>
              </a:solidFill>
            </a:endParaRPr>
          </a:p>
          <a:p>
            <a:r>
              <a:rPr lang="he-IL" sz="2000" b="1" i="1" dirty="0" smtClean="0">
                <a:solidFill>
                  <a:srgbClr val="002060"/>
                </a:solidFill>
              </a:rPr>
              <a:t>13.07.2022</a:t>
            </a:r>
            <a:endParaRPr lang="he-IL" sz="2000" b="1" i="1" dirty="0">
              <a:solidFill>
                <a:srgbClr val="002060"/>
              </a:solidFill>
            </a:endParaRPr>
          </a:p>
        </p:txBody>
      </p:sp>
      <p:pic>
        <p:nvPicPr>
          <p:cNvPr id="2055" name="Picture 7" descr="תיאור: jci_goldseal_accred_hires_jpeg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7663" y="0"/>
            <a:ext cx="1176337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0"/>
            <a:ext cx="92710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2425" y="354012"/>
            <a:ext cx="794662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Naranjo Causality Scale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295275" y="1774825"/>
            <a:ext cx="8516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endParaRPr lang="he-IL">
              <a:solidFill>
                <a:srgbClr val="1FB4B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588" y="2312988"/>
            <a:ext cx="84121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858838" y="708025"/>
            <a:ext cx="7935912" cy="58420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8" name="Picture 8" descr="תיאור: jci_goldseal_accred_hires_jpeg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74063" y="-95250"/>
            <a:ext cx="841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 l="21362" t="17582" r="48210" b="26733"/>
          <a:stretch>
            <a:fillRect/>
          </a:stretch>
        </p:blipFill>
        <p:spPr bwMode="auto">
          <a:xfrm>
            <a:off x="2270066" y="1292225"/>
            <a:ext cx="4578969" cy="4713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7702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0"/>
            <a:ext cx="92710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2425" y="354012"/>
            <a:ext cx="794662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איך מדווחים?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295275" y="1774825"/>
            <a:ext cx="8516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endParaRPr lang="he-IL">
              <a:solidFill>
                <a:srgbClr val="1FB4B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2655" y="1458664"/>
            <a:ext cx="12912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 smtClean="0">
                <a:latin typeface="Arial"/>
                <a:cs typeface="Arial"/>
              </a:rPr>
              <a:t>באתר של משרד הבריאות</a:t>
            </a:r>
            <a:endParaRPr lang="en-US" b="1" dirty="0" smtClean="0">
              <a:latin typeface="Arial"/>
              <a:cs typeface="Arial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Arial"/>
              <a:cs typeface="Arial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 smtClean="0">
                <a:latin typeface="Arial"/>
                <a:cs typeface="Arial"/>
              </a:rPr>
              <a:t>או...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858838" y="708025"/>
            <a:ext cx="7935912" cy="58420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8" name="Picture 8" descr="תיאור: jci_goldseal_accred_hires_jpeg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74063" y="-95250"/>
            <a:ext cx="841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l="24163" t="9546" r="23036" b="9314"/>
          <a:stretch>
            <a:fillRect/>
          </a:stretch>
        </p:blipFill>
        <p:spPr bwMode="auto">
          <a:xfrm>
            <a:off x="1647421" y="1354356"/>
            <a:ext cx="5356630" cy="4630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9647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0"/>
            <a:ext cx="92710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2425" y="354012"/>
            <a:ext cx="794662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איך מדווחים?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295275" y="1774825"/>
            <a:ext cx="8516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endParaRPr lang="he-IL">
              <a:solidFill>
                <a:srgbClr val="1FB4B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84895" y="1458664"/>
            <a:ext cx="15390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 smtClean="0">
                <a:latin typeface="Arial"/>
                <a:cs typeface="Arial"/>
              </a:rPr>
              <a:t>דיווח פנימי לבית מרקחת באמצעות טופס ייעודי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858838" y="708025"/>
            <a:ext cx="7935912" cy="58420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8" name="Picture 8" descr="תיאור: jci_goldseal_accred_hires_jpeg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74063" y="-95250"/>
            <a:ext cx="841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36476" t="27620" r="37040" b="11472"/>
          <a:stretch/>
        </p:blipFill>
        <p:spPr bwMode="auto">
          <a:xfrm>
            <a:off x="2307386" y="1356503"/>
            <a:ext cx="3636214" cy="4704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57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0"/>
            <a:ext cx="92710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2425" y="354012"/>
            <a:ext cx="794662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למה זה חשוב </a:t>
            </a:r>
            <a:r>
              <a:rPr lang="he-IL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לנו</a:t>
            </a:r>
            <a:r>
              <a:rPr lang="he-IL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295275" y="1774825"/>
            <a:ext cx="8516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endParaRPr lang="he-IL">
              <a:solidFill>
                <a:srgbClr val="1FB4B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588" y="2312988"/>
            <a:ext cx="84121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858838" y="708025"/>
            <a:ext cx="7935912" cy="58420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127" name="TextBox 8"/>
          <p:cNvSpPr txBox="1">
            <a:spLocks noChangeArrowheads="1"/>
          </p:cNvSpPr>
          <p:nvPr/>
        </p:nvSpPr>
        <p:spPr bwMode="auto">
          <a:xfrm>
            <a:off x="352425" y="1446213"/>
            <a:ext cx="7946624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b="1" dirty="0"/>
              <a:t>מקרים </a:t>
            </a:r>
            <a:r>
              <a:rPr lang="he-IL" b="1" dirty="0" smtClean="0"/>
              <a:t>בולטים</a:t>
            </a:r>
            <a:endParaRPr lang="he-IL" dirty="0"/>
          </a:p>
          <a:p>
            <a:pPr>
              <a:buFont typeface="Arial" pitchFamily="34" charset="0"/>
              <a:buChar char="•"/>
            </a:pPr>
            <a:r>
              <a:rPr lang="he-IL" dirty="0"/>
              <a:t>מטופלת שהתאשפזה 3 פעמים בחודש החולף עכב שלשולים חוזרים- נטלה תוסף של מגנזיום בקהילה במינון משלשל.</a:t>
            </a:r>
          </a:p>
          <a:p>
            <a:pPr>
              <a:buNone/>
            </a:pPr>
            <a:endParaRPr lang="he-IL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DKA</a:t>
            </a:r>
            <a:r>
              <a:rPr lang="he-IL" dirty="0"/>
              <a:t> במטופלת עם סכרת </a:t>
            </a:r>
            <a:r>
              <a:rPr lang="en-US" dirty="0"/>
              <a:t>TYPE2</a:t>
            </a:r>
            <a:r>
              <a:rPr lang="he-IL" dirty="0"/>
              <a:t>- השימוש ב-</a:t>
            </a:r>
            <a:r>
              <a:rPr lang="en-US" dirty="0" err="1"/>
              <a:t>D</a:t>
            </a:r>
            <a:r>
              <a:rPr lang="en-US" cap="small" dirty="0" err="1"/>
              <a:t>apagliflozin</a:t>
            </a:r>
            <a:r>
              <a:rPr lang="he-IL" cap="small" dirty="0"/>
              <a:t> בקהילה.</a:t>
            </a:r>
          </a:p>
          <a:p>
            <a:pPr>
              <a:buFont typeface="Arial" pitchFamily="34" charset="0"/>
              <a:buChar char="•"/>
            </a:pPr>
            <a:endParaRPr lang="he-IL" cap="small" dirty="0"/>
          </a:p>
          <a:p>
            <a:pPr>
              <a:buFont typeface="Arial" pitchFamily="34" charset="0"/>
              <a:buChar char="•"/>
            </a:pPr>
            <a:r>
              <a:rPr lang="he-IL" dirty="0"/>
              <a:t>אשפוז של אישה עם תלונה על בחילות והקאות- קיבלה מנת </a:t>
            </a:r>
            <a:r>
              <a:rPr lang="he-IL" dirty="0" err="1"/>
              <a:t>טרמדול</a:t>
            </a:r>
            <a:r>
              <a:rPr lang="he-IL" dirty="0"/>
              <a:t> </a:t>
            </a:r>
            <a:r>
              <a:rPr lang="he-IL" dirty="0" err="1"/>
              <a:t>פרנטרלי</a:t>
            </a:r>
            <a:r>
              <a:rPr lang="he-IL" dirty="0" smtClean="0"/>
              <a:t>.</a:t>
            </a:r>
          </a:p>
          <a:p>
            <a:endParaRPr lang="he-IL" dirty="0"/>
          </a:p>
          <a:p>
            <a:r>
              <a:rPr lang="he-IL" dirty="0" smtClean="0"/>
              <a:t>למידה מהמקרים הנחקרים מפרת בטיחות הטיפול</a:t>
            </a:r>
            <a:endParaRPr lang="he-IL" dirty="0"/>
          </a:p>
          <a:p>
            <a:pPr>
              <a:buFont typeface="Arial" pitchFamily="34" charset="0"/>
              <a:buChar char="•"/>
            </a:pPr>
            <a:endParaRPr lang="he-IL" dirty="0"/>
          </a:p>
        </p:txBody>
      </p:sp>
      <p:pic>
        <p:nvPicPr>
          <p:cNvPr id="5128" name="Picture 8" descr="תיאור: jci_goldseal_accred_hires_jpeg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74063" y="-95250"/>
            <a:ext cx="841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528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0"/>
            <a:ext cx="92710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2425" y="354012"/>
            <a:ext cx="7946623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נהלים והנחיות מקצועיות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295275" y="1774825"/>
            <a:ext cx="8516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endParaRPr lang="he-IL">
              <a:solidFill>
                <a:srgbClr val="1FB4B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588" y="2312988"/>
            <a:ext cx="84121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858838" y="708025"/>
            <a:ext cx="7935912" cy="58420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0" y="1446213"/>
            <a:ext cx="8869363" cy="425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760" indent="-256032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he-IL" sz="2000" dirty="0">
                <a:latin typeface="Tahoma" pitchFamily="34" charset="0"/>
                <a:cs typeface="Tahoma" pitchFamily="34" charset="0"/>
              </a:rPr>
              <a:t>אוגדן נהלים </a:t>
            </a:r>
            <a:r>
              <a:rPr lang="he-IL" sz="2000" dirty="0" smtClean="0">
                <a:latin typeface="Tahoma" pitchFamily="34" charset="0"/>
                <a:cs typeface="Tahoma" pitchFamily="34" charset="0"/>
              </a:rPr>
              <a:t>בתחום תרופות וטיפול תרופתי בכל </a:t>
            </a:r>
            <a:r>
              <a:rPr lang="he-IL" sz="2000" dirty="0">
                <a:latin typeface="Tahoma" pitchFamily="34" charset="0"/>
                <a:cs typeface="Tahoma" pitchFamily="34" charset="0"/>
              </a:rPr>
              <a:t>מחלקה</a:t>
            </a:r>
          </a:p>
          <a:p>
            <a:pPr marL="365760" indent="-256032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he-IL" sz="2000" dirty="0">
                <a:latin typeface="Tahoma" pitchFamily="34" charset="0"/>
                <a:cs typeface="Tahoma" pitchFamily="34" charset="0"/>
              </a:rPr>
              <a:t>ספריית הנהלים </a:t>
            </a:r>
            <a:r>
              <a:rPr lang="he-IL" sz="2000" dirty="0" err="1">
                <a:latin typeface="Tahoma" pitchFamily="34" charset="0"/>
                <a:cs typeface="Tahoma" pitchFamily="34" charset="0"/>
              </a:rPr>
              <a:t>ב"סע"ר</a:t>
            </a:r>
            <a:r>
              <a:rPr lang="he-IL" sz="2000" dirty="0">
                <a:latin typeface="Tahoma" pitchFamily="34" charset="0"/>
                <a:cs typeface="Tahoma" pitchFamily="34" charset="0"/>
              </a:rPr>
              <a:t>" (מערכת ניהול מסמכים אלקטרונית, במועדפים של האינטרנט)</a:t>
            </a:r>
          </a:p>
          <a:p>
            <a:pPr marL="619125" lvl="1" indent="-255588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he-IL" sz="1700" dirty="0">
                <a:latin typeface="Tahoma" pitchFamily="34" charset="0"/>
                <a:cs typeface="Tahoma" pitchFamily="34" charset="0"/>
              </a:rPr>
              <a:t>חלק 6 – תרופות</a:t>
            </a:r>
          </a:p>
          <a:p>
            <a:pPr marL="619125" lvl="1" indent="-255588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he-IL" sz="1700" dirty="0">
                <a:latin typeface="Tahoma" pitchFamily="34" charset="0"/>
                <a:cs typeface="Tahoma" pitchFamily="34" charset="0"/>
              </a:rPr>
              <a:t>פרק 6.2 – ניהול הטיפול התרופתי</a:t>
            </a:r>
          </a:p>
          <a:p>
            <a:pPr marL="619125" lvl="1" indent="-255588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he-IL" sz="1700" dirty="0">
                <a:latin typeface="Tahoma" pitchFamily="34" charset="0"/>
                <a:cs typeface="Tahoma" pitchFamily="34" charset="0"/>
              </a:rPr>
              <a:t>פרק 6.3 – ניהול תרופות</a:t>
            </a:r>
          </a:p>
          <a:p>
            <a:pPr marL="619125" lvl="1" indent="-255588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he-IL" sz="1700" dirty="0">
                <a:latin typeface="Tahoma" pitchFamily="34" charset="0"/>
                <a:cs typeface="Tahoma" pitchFamily="34" charset="0"/>
              </a:rPr>
              <a:t>פרק 6.4 – נספחים</a:t>
            </a:r>
          </a:p>
          <a:p>
            <a:pPr marL="365760" indent="-256032" fontAlgn="auto">
              <a:lnSpc>
                <a:spcPct val="16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he-IL" sz="2000" dirty="0" smtClean="0">
                <a:latin typeface="Tahoma" pitchFamily="34" charset="0"/>
                <a:cs typeface="Tahoma" pitchFamily="34" charset="0"/>
              </a:rPr>
              <a:t>ספריית הטפסים</a:t>
            </a:r>
            <a:endParaRPr lang="he-IL" sz="2000" dirty="0">
              <a:latin typeface="Tahoma" pitchFamily="34" charset="0"/>
              <a:cs typeface="Tahoma" pitchFamily="34" charset="0"/>
            </a:endParaRPr>
          </a:p>
          <a:p>
            <a:pPr marL="633413" lvl="1" indent="-255588" fontAlgn="auto">
              <a:lnSpc>
                <a:spcPct val="16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he-IL" sz="1700" dirty="0">
                <a:latin typeface="Tahoma" pitchFamily="34" charset="0"/>
                <a:cs typeface="Tahoma" pitchFamily="34" charset="0"/>
              </a:rPr>
              <a:t>טפסי בית המרקחת</a:t>
            </a:r>
          </a:p>
        </p:txBody>
      </p:sp>
      <p:pic>
        <p:nvPicPr>
          <p:cNvPr id="6152" name="Picture 8" descr="תיאור: jci_goldseal_accred_hires_jpeg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74063" y="-95250"/>
            <a:ext cx="841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0"/>
            <a:ext cx="92710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2425" y="354012"/>
            <a:ext cx="7946623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תקן תרופות מחלקתי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295275" y="1774825"/>
            <a:ext cx="8516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endParaRPr lang="he-IL">
              <a:solidFill>
                <a:srgbClr val="1FB4B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588" y="2312988"/>
            <a:ext cx="84121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858838" y="708025"/>
            <a:ext cx="7935912" cy="58420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75" name="TextBox 8"/>
          <p:cNvSpPr txBox="1">
            <a:spLocks noChangeArrowheads="1"/>
          </p:cNvSpPr>
          <p:nvPr/>
        </p:nvSpPr>
        <p:spPr bwMode="auto">
          <a:xfrm>
            <a:off x="5405718" y="1446213"/>
            <a:ext cx="346364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he-IL" sz="2000" dirty="0" smtClean="0"/>
              <a:t>רשימת תרופות הנמצאות במלאי שוטף של ארון תרופות מחלקתי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he-IL" sz="2000" dirty="0" smtClean="0"/>
              <a:t>נגזרת של תקן ביה"ח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he-IL" sz="2000" dirty="0"/>
              <a:t>אושר ע"י מנהל המחלקה ומנהלת שירותי רוקחות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he-IL" sz="2000" dirty="0" smtClean="0"/>
              <a:t>דינמי</a:t>
            </a:r>
            <a:r>
              <a:rPr lang="he-IL" sz="2000" dirty="0"/>
              <a:t> </a:t>
            </a:r>
            <a:r>
              <a:rPr lang="he-IL" sz="2000" dirty="0" smtClean="0"/>
              <a:t>– בקשות לשינוי/עדכון – באמצעות מנהל המחלקה למנהלת שירותי רוקחות</a:t>
            </a:r>
          </a:p>
        </p:txBody>
      </p:sp>
      <p:pic>
        <p:nvPicPr>
          <p:cNvPr id="7176" name="Picture 8" descr="תיאור: jci_goldseal_accred_hires_jpeg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74063" y="-95250"/>
            <a:ext cx="841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5"/>
          <a:srcRect l="3482" t="-987" r="4476"/>
          <a:stretch/>
        </p:blipFill>
        <p:spPr>
          <a:xfrm>
            <a:off x="1088571" y="1292225"/>
            <a:ext cx="3953860" cy="4642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0"/>
            <a:ext cx="92710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2425" y="354012"/>
            <a:ext cx="7946623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תרופות מבוקרות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196" name="TextBox 2"/>
          <p:cNvSpPr txBox="1">
            <a:spLocks noChangeArrowheads="1"/>
          </p:cNvSpPr>
          <p:nvPr/>
        </p:nvSpPr>
        <p:spPr bwMode="auto">
          <a:xfrm>
            <a:off x="295275" y="1774825"/>
            <a:ext cx="8516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endParaRPr lang="he-IL">
              <a:solidFill>
                <a:srgbClr val="1FB4B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588" y="2312988"/>
            <a:ext cx="84121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858838" y="708025"/>
            <a:ext cx="7935912" cy="58420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0" y="1446213"/>
            <a:ext cx="8869363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</a:pPr>
            <a:r>
              <a:rPr lang="he-IL" altLang="he-IL" sz="2000" dirty="0" smtClean="0"/>
              <a:t>תרופות שלו נמצאות בתקן מחלקתי</a:t>
            </a:r>
          </a:p>
          <a:p>
            <a:pPr eaLnBrk="1" hangingPunct="1">
              <a:spcBef>
                <a:spcPts val="1800"/>
              </a:spcBef>
            </a:pPr>
            <a:r>
              <a:rPr lang="he-IL" altLang="he-IL" sz="2000" dirty="0" smtClean="0"/>
              <a:t>עבור חלקן נדרש אישור רופא מומחה/יועץ</a:t>
            </a:r>
          </a:p>
          <a:p>
            <a:pPr eaLnBrk="1" hangingPunct="1">
              <a:spcBef>
                <a:spcPts val="1800"/>
              </a:spcBef>
            </a:pPr>
            <a:r>
              <a:rPr lang="he-IL" altLang="he-IL" sz="2000" dirty="0" smtClean="0"/>
              <a:t>סיבות</a:t>
            </a:r>
          </a:p>
          <a:p>
            <a:pPr marL="8001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e-IL" altLang="he-IL" sz="2000" dirty="0" smtClean="0"/>
              <a:t>דרישות החוק (דוגמת </a:t>
            </a:r>
            <a:r>
              <a:rPr lang="en-US" altLang="he-IL" sz="2000" dirty="0" err="1" smtClean="0"/>
              <a:t>Mifegyne</a:t>
            </a:r>
            <a:r>
              <a:rPr lang="he-IL" altLang="he-IL" sz="2000" dirty="0" smtClean="0"/>
              <a:t> להפסקת הריון, שימוש </a:t>
            </a:r>
            <a:r>
              <a:rPr lang="en-US" altLang="he-IL" sz="2000" dirty="0" smtClean="0"/>
              <a:t>off-label</a:t>
            </a:r>
            <a:r>
              <a:rPr lang="he-IL" altLang="he-IL" sz="2000" dirty="0" smtClean="0"/>
              <a:t>)</a:t>
            </a:r>
            <a:endParaRPr lang="he-IL" altLang="he-IL" sz="2000" dirty="0"/>
          </a:p>
          <a:p>
            <a:pPr marL="8001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e-IL" altLang="he-IL" sz="2000" dirty="0"/>
              <a:t>שימוש מושכל </a:t>
            </a:r>
            <a:r>
              <a:rPr lang="he-IL" altLang="he-IL" sz="2000" dirty="0" smtClean="0"/>
              <a:t>בתרופות (אנטיביוטיקות מבוקרות)</a:t>
            </a:r>
            <a:endParaRPr lang="en-US" altLang="he-IL" sz="2000" dirty="0"/>
          </a:p>
          <a:p>
            <a:pPr marL="8001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e-IL" altLang="he-IL" sz="2000" dirty="0"/>
              <a:t>בקרה </a:t>
            </a:r>
            <a:r>
              <a:rPr lang="he-IL" altLang="he-IL" sz="2000" dirty="0" smtClean="0"/>
              <a:t>קלינית (תרופות חדשות, </a:t>
            </a:r>
            <a:r>
              <a:rPr lang="en-US" altLang="he-IL" sz="2000" dirty="0" smtClean="0"/>
              <a:t>post-marketing </a:t>
            </a:r>
            <a:r>
              <a:rPr lang="en-US" altLang="he-IL" sz="2000" dirty="0" err="1" smtClean="0"/>
              <a:t>surveilance</a:t>
            </a:r>
            <a:r>
              <a:rPr lang="he-IL" altLang="he-IL" sz="2000" dirty="0" smtClean="0"/>
              <a:t>)</a:t>
            </a:r>
            <a:endParaRPr lang="he-IL" altLang="he-IL" sz="2000" dirty="0"/>
          </a:p>
          <a:p>
            <a:pPr marL="8001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e-IL" altLang="he-IL" sz="2000" dirty="0"/>
              <a:t>בקרה לוגיסטית </a:t>
            </a:r>
            <a:r>
              <a:rPr lang="he-IL" altLang="he-IL" sz="2000" dirty="0" smtClean="0"/>
              <a:t>וכלכלית (צורך בדיווח לרשויות על שימוש בנסיוב נגד הקשת צפע, תרופות מצילות חיים בהתוויות ייעודיות ונמצאות במחסור וכד')</a:t>
            </a:r>
            <a:endParaRPr lang="he-IL" altLang="he-IL" sz="2000" dirty="0"/>
          </a:p>
        </p:txBody>
      </p:sp>
      <p:pic>
        <p:nvPicPr>
          <p:cNvPr id="8200" name="Picture 8" descr="תיאור: jci_goldseal_accred_hires_jpeg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74063" y="-95250"/>
            <a:ext cx="841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0"/>
            <a:ext cx="92710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2425" y="354012"/>
            <a:ext cx="7946623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מרשם תקין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295275" y="1774825"/>
            <a:ext cx="8516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endParaRPr lang="he-IL">
              <a:solidFill>
                <a:srgbClr val="1FB4B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588" y="2312988"/>
            <a:ext cx="84121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858838" y="708025"/>
            <a:ext cx="7935912" cy="58420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4338918" y="1446213"/>
            <a:ext cx="453044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he-IL" altLang="he-IL" dirty="0">
                <a:latin typeface="Tahoma" panose="020B0604030504040204" pitchFamily="34" charset="0"/>
                <a:cs typeface="Tahoma" panose="020B0604030504040204" pitchFamily="34" charset="0"/>
              </a:rPr>
              <a:t>שם המטופל + ת.ז.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he-IL" altLang="he-IL" dirty="0">
                <a:latin typeface="Tahoma" panose="020B0604030504040204" pitchFamily="34" charset="0"/>
                <a:cs typeface="Tahoma" panose="020B0604030504040204" pitchFamily="34" charset="0"/>
              </a:rPr>
              <a:t>מחלקה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he-IL" altLang="he-IL" dirty="0">
                <a:latin typeface="Tahoma" panose="020B0604030504040204" pitchFamily="34" charset="0"/>
                <a:cs typeface="Tahoma" panose="020B0604030504040204" pitchFamily="34" charset="0"/>
              </a:rPr>
              <a:t>שם התכשיר (במלואו, באותיות דפוס לטיניות גדולות, ללא קיצורים ושמות מקובלים במחלקה)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he-IL" altLang="he-IL" dirty="0">
                <a:latin typeface="Tahoma" panose="020B0604030504040204" pitchFamily="34" charset="0"/>
                <a:cs typeface="Tahoma" panose="020B0604030504040204" pitchFamily="34" charset="0"/>
              </a:rPr>
              <a:t>צורת מתן (ניתן להשתמש בקיצורים מקובלים: </a:t>
            </a:r>
            <a:r>
              <a:rPr lang="en-US" altLang="he-IL" dirty="0">
                <a:latin typeface="Tahoma" panose="020B0604030504040204" pitchFamily="34" charset="0"/>
                <a:cs typeface="Tahoma" panose="020B0604030504040204" pitchFamily="34" charset="0"/>
              </a:rPr>
              <a:t>IM</a:t>
            </a:r>
            <a:r>
              <a:rPr lang="he-IL" altLang="he-IL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he-IL" dirty="0">
                <a:latin typeface="Tahoma" panose="020B0604030504040204" pitchFamily="34" charset="0"/>
                <a:cs typeface="Tahoma" panose="020B0604030504040204" pitchFamily="34" charset="0"/>
              </a:rPr>
              <a:t>IV</a:t>
            </a:r>
            <a:r>
              <a:rPr lang="he-IL" altLang="he-IL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he-IL" dirty="0">
                <a:latin typeface="Tahoma" panose="020B0604030504040204" pitchFamily="34" charset="0"/>
                <a:cs typeface="Tahoma" panose="020B0604030504040204" pitchFamily="34" charset="0"/>
              </a:rPr>
              <a:t>PO</a:t>
            </a:r>
            <a:r>
              <a:rPr lang="he-IL" altLang="he-IL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he-IL" dirty="0">
                <a:latin typeface="Tahoma" panose="020B0604030504040204" pitchFamily="34" charset="0"/>
                <a:cs typeface="Tahoma" panose="020B0604030504040204" pitchFamily="34" charset="0"/>
              </a:rPr>
              <a:t>PZ</a:t>
            </a:r>
            <a:r>
              <a:rPr lang="he-IL" altLang="he-IL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he-IL" dirty="0">
                <a:latin typeface="Tahoma" panose="020B0604030504040204" pitchFamily="34" charset="0"/>
                <a:cs typeface="Tahoma" panose="020B0604030504040204" pitchFamily="34" charset="0"/>
              </a:rPr>
              <a:t>PR</a:t>
            </a:r>
            <a:r>
              <a:rPr lang="he-IL" altLang="he-IL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he-IL" dirty="0">
                <a:latin typeface="Tahoma" panose="020B0604030504040204" pitchFamily="34" charset="0"/>
                <a:cs typeface="Tahoma" panose="020B0604030504040204" pitchFamily="34" charset="0"/>
              </a:rPr>
              <a:t>SC</a:t>
            </a:r>
            <a:r>
              <a:rPr lang="he-IL" altLang="he-IL" dirty="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he-IL" dirty="0">
                <a:latin typeface="Tahoma" panose="020B0604030504040204" pitchFamily="34" charset="0"/>
                <a:cs typeface="Tahoma" panose="020B0604030504040204" pitchFamily="34" charset="0"/>
              </a:rPr>
              <a:t>GUTT</a:t>
            </a:r>
            <a:r>
              <a:rPr lang="he-IL" altLang="he-IL" dirty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he-IL" altLang="he-IL" dirty="0">
                <a:latin typeface="Tahoma" panose="020B0604030504040204" pitchFamily="34" charset="0"/>
                <a:cs typeface="Tahoma" panose="020B0604030504040204" pitchFamily="34" charset="0"/>
              </a:rPr>
              <a:t>מינון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he-IL" altLang="he-IL" dirty="0">
                <a:latin typeface="Tahoma" panose="020B0604030504040204" pitchFamily="34" charset="0"/>
                <a:cs typeface="Tahoma" panose="020B0604030504040204" pitchFamily="34" charset="0"/>
              </a:rPr>
              <a:t>תדירות מתן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he-IL" altLang="he-IL" dirty="0">
                <a:latin typeface="Tahoma" panose="020B0604030504040204" pitchFamily="34" charset="0"/>
                <a:cs typeface="Tahoma" panose="020B0604030504040204" pitchFamily="34" charset="0"/>
              </a:rPr>
              <a:t>משך הטיפול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he-IL" altLang="he-IL" dirty="0">
                <a:latin typeface="Tahoma" panose="020B0604030504040204" pitchFamily="34" charset="0"/>
                <a:cs typeface="Tahoma" panose="020B0604030504040204" pitchFamily="34" charset="0"/>
              </a:rPr>
              <a:t>חתימה וחותמת </a:t>
            </a:r>
            <a:r>
              <a:rPr lang="he-IL" altLang="he-IL" dirty="0" smtClean="0">
                <a:latin typeface="Tahoma" panose="020B0604030504040204" pitchFamily="34" charset="0"/>
                <a:cs typeface="Tahoma" panose="020B0604030504040204" pitchFamily="34" charset="0"/>
              </a:rPr>
              <a:t>הרופא</a:t>
            </a:r>
            <a:endParaRPr lang="he-IL" altLang="he-IL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224" name="Picture 8" descr="תיאור: jci_goldseal_accred_hires_jpeg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74063" y="-95250"/>
            <a:ext cx="841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2648" y="1416050"/>
            <a:ext cx="2934380" cy="3604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0"/>
            <a:ext cx="92710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2425" y="354012"/>
            <a:ext cx="7946623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מרשם להזמנת טיפול אנטיביוטי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295275" y="1774825"/>
            <a:ext cx="8516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endParaRPr lang="he-IL">
              <a:solidFill>
                <a:srgbClr val="1FB4B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588" y="2312988"/>
            <a:ext cx="84121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858838" y="708025"/>
            <a:ext cx="7935912" cy="58420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8" name="Picture 8" descr="תיאור: jci_goldseal_accred_hires_jpeg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74063" y="-95250"/>
            <a:ext cx="841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84895" y="1458664"/>
            <a:ext cx="15390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 smtClean="0">
                <a:latin typeface="Arial"/>
                <a:cs typeface="Arial"/>
              </a:rPr>
              <a:t>לאישור ע"י זיהומולוג טרם ניפוק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8435" y="1292225"/>
            <a:ext cx="3302357" cy="4663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0"/>
            <a:ext cx="92710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2425" y="354012"/>
            <a:ext cx="7946623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מרשם להזמנת אלבומין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295275" y="1774825"/>
            <a:ext cx="8516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endParaRPr lang="he-IL">
              <a:solidFill>
                <a:srgbClr val="1FB4B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588" y="2312988"/>
            <a:ext cx="84121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858838" y="708025"/>
            <a:ext cx="7935912" cy="58420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72" name="Picture 8" descr="תיאור: jci_goldseal_accred_hires_jpeg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74063" y="-95250"/>
            <a:ext cx="841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4" t="26042" r="26431" b="7118"/>
          <a:stretch>
            <a:fillRect/>
          </a:stretch>
        </p:blipFill>
        <p:spPr bwMode="auto">
          <a:xfrm>
            <a:off x="1673786" y="1292878"/>
            <a:ext cx="4350496" cy="478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84895" y="1458664"/>
            <a:ext cx="15390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 smtClean="0">
                <a:latin typeface="Arial"/>
                <a:cs typeface="Arial"/>
              </a:rPr>
              <a:t>לאישור ע"י נפרולוג טרם ניפוק</a:t>
            </a:r>
            <a:endParaRPr lang="en-US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0"/>
            <a:ext cx="92710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2425" y="354012"/>
            <a:ext cx="7946623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מחלקת שירותי רוקחות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295275" y="1774825"/>
            <a:ext cx="8516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endParaRPr lang="he-IL">
              <a:solidFill>
                <a:srgbClr val="1FB4B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588" y="2312988"/>
            <a:ext cx="84121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858838" y="708025"/>
            <a:ext cx="7935912" cy="58420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0" y="1446213"/>
            <a:ext cx="8869363" cy="379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760" indent="-256032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he-IL" sz="2000" dirty="0">
                <a:latin typeface="Tahoma" pitchFamily="34" charset="0"/>
                <a:cs typeface="Tahoma" pitchFamily="34" charset="0"/>
              </a:rPr>
              <a:t>בנין אשפוז כירורגי</a:t>
            </a:r>
          </a:p>
          <a:p>
            <a:pPr marL="619125" lvl="1" indent="-255588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he-IL" dirty="0">
                <a:latin typeface="Tahoma" pitchFamily="34" charset="0"/>
                <a:cs typeface="Tahoma" pitchFamily="34" charset="0"/>
              </a:rPr>
              <a:t>קומה ראשונה</a:t>
            </a:r>
          </a:p>
          <a:p>
            <a:pPr marL="365760" indent="-256032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he-IL" sz="2000" dirty="0">
                <a:latin typeface="Tahoma" pitchFamily="34" charset="0"/>
                <a:cs typeface="Tahoma" pitchFamily="34" charset="0"/>
              </a:rPr>
              <a:t>שעות פתיחה</a:t>
            </a:r>
          </a:p>
          <a:p>
            <a:pPr marL="619125" lvl="1" indent="-255588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he-IL" dirty="0">
                <a:latin typeface="Tahoma" pitchFamily="34" charset="0"/>
                <a:cs typeface="Tahoma" pitchFamily="34" charset="0"/>
              </a:rPr>
              <a:t>07:30-15:30</a:t>
            </a:r>
          </a:p>
          <a:p>
            <a:pPr marL="619125" lvl="1" indent="-255588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he-IL" dirty="0">
                <a:latin typeface="Tahoma" pitchFamily="34" charset="0"/>
                <a:cs typeface="Tahoma" pitchFamily="34" charset="0"/>
              </a:rPr>
              <a:t>ימי א'-ה</a:t>
            </a:r>
            <a:r>
              <a:rPr lang="he-IL" dirty="0" smtClean="0">
                <a:latin typeface="Tahoma" pitchFamily="34" charset="0"/>
                <a:cs typeface="Tahoma" pitchFamily="34" charset="0"/>
              </a:rPr>
              <a:t>'</a:t>
            </a:r>
          </a:p>
          <a:p>
            <a:pPr marL="365760" lvl="1" indent="-256032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he-IL" sz="2000" dirty="0">
                <a:latin typeface="Tahoma" pitchFamily="34" charset="0"/>
                <a:cs typeface="Tahoma" pitchFamily="34" charset="0"/>
              </a:rPr>
              <a:t>רוקחת אחראית/מנהלת שירותי רוקחות</a:t>
            </a:r>
          </a:p>
          <a:p>
            <a:pPr marL="619125" lvl="1" indent="-255588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he-IL" dirty="0" smtClean="0">
                <a:latin typeface="Tahoma" pitchFamily="34" charset="0"/>
                <a:cs typeface="Tahoma" pitchFamily="34" charset="0"/>
              </a:rPr>
              <a:t>דימא אבושקארה</a:t>
            </a:r>
            <a:endParaRPr lang="he-IL" dirty="0">
              <a:latin typeface="Tahoma" pitchFamily="34" charset="0"/>
              <a:cs typeface="Tahoma" pitchFamily="34" charset="0"/>
            </a:endParaRPr>
          </a:p>
          <a:p>
            <a:pPr marL="355600" lvl="1" indent="7938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he-IL" sz="1500" dirty="0">
                <a:latin typeface="Tahoma" pitchFamily="34" charset="0"/>
                <a:cs typeface="Tahoma" pitchFamily="34" charset="0"/>
              </a:rPr>
              <a:t>כונן זמין לקריאה באמצעות אחות כללית בשעות מחוץ לשעות הפעילות</a:t>
            </a:r>
          </a:p>
        </p:txBody>
      </p:sp>
      <p:pic>
        <p:nvPicPr>
          <p:cNvPr id="3080" name="Picture 8" descr="תיאור: jci_goldseal_accred_hires_jpeg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74063" y="-95250"/>
            <a:ext cx="841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מציין מיקום תוכן 1"/>
          <p:cNvSpPr txBox="1">
            <a:spLocks/>
          </p:cNvSpPr>
          <p:nvPr/>
        </p:nvSpPr>
        <p:spPr bwMode="auto">
          <a:xfrm>
            <a:off x="468313" y="5445125"/>
            <a:ext cx="83629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algn="r" rtl="1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  <a:buFontTx/>
              <a:buNone/>
            </a:pPr>
            <a:r>
              <a:rPr lang="he-IL" altLang="he-IL" sz="1600" dirty="0">
                <a:latin typeface="Tahoma" panose="020B0604030504040204" pitchFamily="34" charset="0"/>
                <a:cs typeface="Tahoma" panose="020B0604030504040204" pitchFamily="34" charset="0"/>
              </a:rPr>
              <a:t>מס' טלפון: 04-665-</a:t>
            </a:r>
            <a:r>
              <a:rPr lang="he-IL" altLang="he-IL" sz="1600" b="1" dirty="0">
                <a:latin typeface="Tahoma" panose="020B0604030504040204" pitchFamily="34" charset="0"/>
                <a:cs typeface="Tahoma" panose="020B0604030504040204" pitchFamily="34" charset="0"/>
              </a:rPr>
              <a:t>2578</a:t>
            </a:r>
            <a:r>
              <a:rPr lang="he-IL" altLang="he-IL" sz="1600" dirty="0">
                <a:latin typeface="Tahoma" panose="020B0604030504040204" pitchFamily="34" charset="0"/>
                <a:cs typeface="Tahoma" panose="020B0604030504040204" pitchFamily="34" charset="0"/>
              </a:rPr>
              <a:t>/ מס' פקס: 04-665-</a:t>
            </a:r>
            <a:r>
              <a:rPr lang="he-IL" altLang="he-IL" sz="1600" b="1" dirty="0">
                <a:latin typeface="Tahoma" panose="020B0604030504040204" pitchFamily="34" charset="0"/>
                <a:cs typeface="Tahoma" panose="020B0604030504040204" pitchFamily="34" charset="0"/>
              </a:rPr>
              <a:t>2576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0"/>
            <a:ext cx="92710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2425" y="354012"/>
            <a:ext cx="7946623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טופס הזמנת אופיאוידים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295275" y="1774825"/>
            <a:ext cx="8516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endParaRPr lang="he-IL">
              <a:solidFill>
                <a:srgbClr val="1FB4BC"/>
              </a:solidFill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858838" y="708025"/>
            <a:ext cx="7935912" cy="58420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6" name="Picture 8" descr="תיאור: jci_goldseal_accred_hires_jpeg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74063" y="-95250"/>
            <a:ext cx="841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" t="21701" r="43359" b="7118"/>
          <a:stretch>
            <a:fillRect/>
          </a:stretch>
        </p:blipFill>
        <p:spPr bwMode="auto">
          <a:xfrm>
            <a:off x="1735045" y="1215278"/>
            <a:ext cx="4226638" cy="468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54588" y="1458664"/>
            <a:ext cx="196935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e-IL" b="1" dirty="0" smtClean="0">
                <a:latin typeface="Arial"/>
                <a:cs typeface="Arial"/>
              </a:rPr>
              <a:t>כמויות במילים ובספרות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e-IL" b="1" dirty="0" smtClean="0">
                <a:latin typeface="Arial"/>
                <a:cs typeface="Arial"/>
              </a:rPr>
              <a:t>בצרוף מרשם תקין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e-IL" b="1" dirty="0" smtClean="0">
                <a:latin typeface="Arial"/>
                <a:cs typeface="Arial"/>
              </a:rPr>
              <a:t>חותמת גם על העתק השני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e-IL" b="1" dirty="0" smtClean="0">
                <a:latin typeface="Arial"/>
                <a:cs typeface="Arial"/>
              </a:rPr>
              <a:t>יש למסור דוגמת חתימה וחותמת לבית המרקחת</a:t>
            </a:r>
            <a:endParaRPr lang="en-US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0"/>
            <a:ext cx="92710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2425" y="354012"/>
            <a:ext cx="7946623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טופס בקשה לוועדת תרופות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295275" y="1774825"/>
            <a:ext cx="8516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endParaRPr lang="he-IL">
              <a:solidFill>
                <a:srgbClr val="1FB4BC"/>
              </a:solidFill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858838" y="708025"/>
            <a:ext cx="7935912" cy="58420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6" name="Picture 8" descr="תיאור: jci_goldseal_accred_hires_jpeg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74063" y="-95250"/>
            <a:ext cx="841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5577" y="1511299"/>
            <a:ext cx="4266640" cy="5187667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071" y="1511299"/>
            <a:ext cx="4548723" cy="310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3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0"/>
            <a:ext cx="92710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2425" y="354012"/>
            <a:ext cx="7946623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טופס בקשה לוועדת תרופות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295275" y="1774825"/>
            <a:ext cx="8516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endParaRPr lang="he-IL">
              <a:solidFill>
                <a:srgbClr val="1FB4BC"/>
              </a:solidFill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858838" y="708025"/>
            <a:ext cx="7935912" cy="58420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6" name="Picture 8" descr="תיאור: jci_goldseal_accred_hires_jpeg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74063" y="-95250"/>
            <a:ext cx="841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5577" y="1511299"/>
            <a:ext cx="4266640" cy="5187667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071" y="1511299"/>
            <a:ext cx="4548723" cy="310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8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96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1999" y="320146"/>
            <a:ext cx="25997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 smtClean="0">
                <a:solidFill>
                  <a:srgbClr val="C00000"/>
                </a:solidFill>
                <a:latin typeface="Arial"/>
                <a:cs typeface="Arial"/>
              </a:rPr>
              <a:t>נא לגשת לרוקחת אחראית סמים בבית המרקחת לצורך מסירת דוגמת חתימה וחותמת</a:t>
            </a:r>
            <a:endParaRPr lang="en-US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0"/>
            <a:ext cx="92710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2425" y="354012"/>
            <a:ext cx="7946623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פעילות של מחלקה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295275" y="1774825"/>
            <a:ext cx="8516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endParaRPr lang="he-IL">
              <a:solidFill>
                <a:srgbClr val="1FB4B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588" y="2312988"/>
            <a:ext cx="84121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858838" y="708025"/>
            <a:ext cx="7935912" cy="58420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0" y="1446213"/>
            <a:ext cx="8869363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e-IL" altLang="he-IL" sz="2000" dirty="0">
                <a:latin typeface="Tahoma" panose="020B0604030504040204" pitchFamily="34" charset="0"/>
                <a:cs typeface="Tahoma" panose="020B0604030504040204" pitchFamily="34" charset="0"/>
              </a:rPr>
              <a:t>רוקחות מחלקתית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e-IL" altLang="he-IL" sz="2000" dirty="0">
                <a:latin typeface="Tahoma" panose="020B0604030504040204" pitchFamily="34" charset="0"/>
                <a:cs typeface="Tahoma" panose="020B0604030504040204" pitchFamily="34" charset="0"/>
              </a:rPr>
              <a:t>רוקחות קלינית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e-IL" altLang="he-IL" sz="2000" dirty="0">
                <a:latin typeface="Tahoma" panose="020B0604030504040204" pitchFamily="34" charset="0"/>
                <a:cs typeface="Tahoma" panose="020B0604030504040204" pitchFamily="34" charset="0"/>
              </a:rPr>
              <a:t>רוקחות אונקולוגית</a:t>
            </a:r>
            <a:endParaRPr lang="he-IL" altLang="he-IL" sz="2000" dirty="0"/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e-IL" altLang="he-IL" sz="2000" dirty="0">
                <a:latin typeface="Tahoma" panose="020B0604030504040204" pitchFamily="34" charset="0"/>
                <a:cs typeface="Tahoma" panose="020B0604030504040204" pitchFamily="34" charset="0"/>
              </a:rPr>
              <a:t>רקיחת תרופות</a:t>
            </a:r>
            <a:endParaRPr lang="en-US" altLang="he-IL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e-IL" altLang="he-IL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ניהול מערך תרופות מחקר</a:t>
            </a:r>
            <a:endParaRPr lang="he-IL" altLang="he-IL" sz="20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e-IL" altLang="he-IL" sz="2000" dirty="0">
                <a:latin typeface="Tahoma" panose="020B0604030504040204" pitchFamily="34" charset="0"/>
                <a:cs typeface="Tahoma" panose="020B0604030504040204" pitchFamily="34" charset="0"/>
              </a:rPr>
              <a:t>רכש ולוגיסטיקה</a:t>
            </a:r>
            <a:endParaRPr lang="en-US" altLang="he-IL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04" name="Picture 8" descr="תיאור: jci_goldseal_accred_hires_jpeg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74063" y="-95250"/>
            <a:ext cx="841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0"/>
            <a:ext cx="92710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2425" y="354012"/>
            <a:ext cx="794662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רוקחות קלינית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295275" y="1774825"/>
            <a:ext cx="8516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endParaRPr lang="he-IL">
              <a:solidFill>
                <a:srgbClr val="1FB4B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588" y="2312988"/>
            <a:ext cx="84121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858838" y="708025"/>
            <a:ext cx="7935912" cy="58420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127" name="TextBox 8"/>
          <p:cNvSpPr txBox="1">
            <a:spLocks noChangeArrowheads="1"/>
          </p:cNvSpPr>
          <p:nvPr/>
        </p:nvSpPr>
        <p:spPr bwMode="auto">
          <a:xfrm>
            <a:off x="0" y="1446213"/>
            <a:ext cx="8869363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e-IL" altLang="he-IL" sz="1600" dirty="0">
                <a:latin typeface="Tahoma" panose="020B0604030504040204" pitchFamily="34" charset="0"/>
                <a:cs typeface="Tahoma" panose="020B0604030504040204" pitchFamily="34" charset="0"/>
              </a:rPr>
              <a:t>בטיחות הטיפול התרופתי</a:t>
            </a:r>
          </a:p>
          <a:p>
            <a:pPr lvl="1"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e-IL" altLang="he-IL" sz="1600" dirty="0">
                <a:latin typeface="Tahoma" panose="020B0604030504040204" pitchFamily="34" charset="0"/>
                <a:cs typeface="Tahoma" panose="020B0604030504040204" pitchFamily="34" charset="0"/>
              </a:rPr>
              <a:t>שימוש מושכל בתכשירים אנטיביוטיים</a:t>
            </a:r>
          </a:p>
          <a:p>
            <a:pPr lvl="1"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e-IL" altLang="he-IL" sz="1600" dirty="0">
                <a:latin typeface="Tahoma" panose="020B0604030504040204" pitchFamily="34" charset="0"/>
                <a:cs typeface="Tahoma" panose="020B0604030504040204" pitchFamily="34" charset="0"/>
              </a:rPr>
              <a:t>מדדי איכות בתחום הטיפול התרופתי</a:t>
            </a:r>
          </a:p>
          <a:p>
            <a:pPr lvl="1"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e-IL" altLang="he-IL" sz="1600" dirty="0">
                <a:latin typeface="Tahoma" panose="020B0604030504040204" pitchFamily="34" charset="0"/>
                <a:cs typeface="Tahoma" panose="020B0604030504040204" pitchFamily="34" charset="0"/>
              </a:rPr>
              <a:t>מתן</a:t>
            </a:r>
            <a:r>
              <a:rPr lang="he-IL" altLang="he-IL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altLang="he-IL" sz="1600" dirty="0">
                <a:latin typeface="Tahoma" panose="020B0604030504040204" pitchFamily="34" charset="0"/>
                <a:cs typeface="Tahoma" panose="020B0604030504040204" pitchFamily="34" charset="0"/>
              </a:rPr>
              <a:t>ייעוץ</a:t>
            </a:r>
            <a:r>
              <a:rPr lang="he-IL" altLang="he-IL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altLang="he-IL" sz="1600" dirty="0">
                <a:latin typeface="Tahoma" panose="020B0604030504040204" pitchFamily="34" charset="0"/>
                <a:cs typeface="Tahoma" panose="020B0604030504040204" pitchFamily="34" charset="0"/>
              </a:rPr>
              <a:t>ומידע תרופתי לצוות הרפואי והסיעודי</a:t>
            </a:r>
            <a:endParaRPr lang="en-US" altLang="he-IL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e-IL" altLang="he-IL" sz="1600" dirty="0">
                <a:latin typeface="Tahoma" panose="020B0604030504040204" pitchFamily="34" charset="0"/>
                <a:cs typeface="Tahoma" panose="020B0604030504040204" pitchFamily="34" charset="0"/>
              </a:rPr>
              <a:t>הכשרת רוקחים</a:t>
            </a:r>
          </a:p>
          <a:p>
            <a:pPr lvl="1"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e-IL" altLang="he-IL" sz="1600" dirty="0">
                <a:latin typeface="Tahoma" panose="020B0604030504040204" pitchFamily="34" charset="0"/>
                <a:cs typeface="Tahoma" panose="020B0604030504040204" pitchFamily="34" charset="0"/>
              </a:rPr>
              <a:t>הדרכת צוותים</a:t>
            </a:r>
          </a:p>
          <a:p>
            <a:pPr lvl="1"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e-IL" altLang="he-IL" sz="1600" dirty="0">
                <a:latin typeface="Tahoma" panose="020B0604030504040204" pitchFamily="34" charset="0"/>
                <a:cs typeface="Tahoma" panose="020B0604030504040204" pitchFamily="34" charset="0"/>
              </a:rPr>
              <a:t>פרסום חומר מקצועי מבוסס מדעית</a:t>
            </a:r>
          </a:p>
          <a:p>
            <a:pPr lvl="1"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e-IL" altLang="he-IL" sz="1600" dirty="0">
                <a:latin typeface="Tahoma" panose="020B0604030504040204" pitchFamily="34" charset="0"/>
                <a:cs typeface="Tahoma" panose="020B0604030504040204" pitchFamily="34" charset="0"/>
              </a:rPr>
              <a:t>מאגרי מידע </a:t>
            </a:r>
            <a:r>
              <a:rPr lang="he-IL" altLang="he-IL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מקצועיים (</a:t>
            </a:r>
            <a:r>
              <a:rPr lang="en-US" altLang="he-IL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Micromedex, Up-Do-Date</a:t>
            </a:r>
            <a:r>
              <a:rPr lang="he-IL" altLang="he-IL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, ספריה רפואית</a:t>
            </a:r>
            <a:r>
              <a:rPr lang="en-US" altLang="he-IL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endParaRPr lang="he-IL" altLang="he-IL" sz="16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e-IL" altLang="he-IL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פרמקוויג'ילנס</a:t>
            </a:r>
            <a:endParaRPr lang="he-IL" altLang="he-IL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8" name="Picture 8" descr="תיאור: jci_goldseal_accred_hires_jpeg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74063" y="-95250"/>
            <a:ext cx="841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0"/>
            <a:ext cx="92710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2425" y="354012"/>
            <a:ext cx="794662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מה זה פרמקוויג'ילנס?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295275" y="1774825"/>
            <a:ext cx="8516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endParaRPr lang="he-IL">
              <a:solidFill>
                <a:srgbClr val="1FB4B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588" y="2312988"/>
            <a:ext cx="84121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858838" y="708025"/>
            <a:ext cx="7935912" cy="58420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127" name="TextBox 8"/>
          <p:cNvSpPr txBox="1">
            <a:spLocks noChangeArrowheads="1"/>
          </p:cNvSpPr>
          <p:nvPr/>
        </p:nvSpPr>
        <p:spPr bwMode="auto">
          <a:xfrm>
            <a:off x="0" y="1446213"/>
            <a:ext cx="8869363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פרמקוויג'ילנס הינו תחום העוסק בזיהוי, איסוף, הערכה, ניתוח ומניעה של תופעות לוואי ובעיות נוספות הקשורות לטיפול תרופתי. בעבר היה באחריותן של חברות התרופות ונקרא </a:t>
            </a:r>
            <a:r>
              <a:rPr lang="en-US" dirty="0"/>
              <a:t>POST-MARKETING SURVEILLANCE</a:t>
            </a:r>
            <a:r>
              <a:rPr lang="he-IL" dirty="0"/>
              <a:t>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ב- 1.9.2014 נכנס לתוקף </a:t>
            </a:r>
            <a:r>
              <a:rPr lang="he-IL" b="1" dirty="0"/>
              <a:t>חוזר מנהל רפואה 34/2014 </a:t>
            </a:r>
            <a:r>
              <a:rPr lang="he-IL" dirty="0"/>
              <a:t>שמטרתו להגביר את המודעות וכן את מס' הדיווחים </a:t>
            </a:r>
            <a:r>
              <a:rPr lang="he-IL" dirty="0" err="1"/>
              <a:t>למשה"ב</a:t>
            </a:r>
            <a:r>
              <a:rPr lang="he-IL" dirty="0"/>
              <a:t> על תופעות לוואי (תופעה לא רצויה ולא מכוונת כתוצאה משימוש בתכשיר) ע"י הצוות המטפל, בקופות החולים, מוסדות רפואיים מורשים, בתי מרקחת בקהילה, תחנות לבריאות המשפחה ושירותי בריאות התלמיד.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החוזר הנחה למנות אחראי למעקב תרופתי וכן להקים מערכת אשר תעסוק באיסוף וניטור מידע מתוך המוסד על תופעות לוואי או על חשש לתופעות לוואי של תכשירים.</a:t>
            </a:r>
          </a:p>
        </p:txBody>
      </p:sp>
      <p:pic>
        <p:nvPicPr>
          <p:cNvPr id="5128" name="Picture 8" descr="תיאור: jci_goldseal_accred_hires_jpeg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74063" y="-95250"/>
            <a:ext cx="841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35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0"/>
            <a:ext cx="92710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2425" y="354012"/>
            <a:ext cx="794662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מה אנחנו נדרשים לזהות?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295275" y="1774825"/>
            <a:ext cx="8516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endParaRPr lang="he-IL">
              <a:solidFill>
                <a:srgbClr val="1FB4B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588" y="2312988"/>
            <a:ext cx="84121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858838" y="708025"/>
            <a:ext cx="7935912" cy="58420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127" name="TextBox 8"/>
          <p:cNvSpPr txBox="1">
            <a:spLocks noChangeArrowheads="1"/>
          </p:cNvSpPr>
          <p:nvPr/>
        </p:nvSpPr>
        <p:spPr bwMode="auto">
          <a:xfrm>
            <a:off x="0" y="1446213"/>
            <a:ext cx="886936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he-IL" sz="2400" dirty="0"/>
              <a:t>הדגש הוא על:</a:t>
            </a:r>
          </a:p>
          <a:p>
            <a:r>
              <a:rPr lang="he-IL" b="1" dirty="0">
                <a:solidFill>
                  <a:schemeClr val="accent2"/>
                </a:solidFill>
              </a:rPr>
              <a:t>"תופעת לוואי חמורה": </a:t>
            </a:r>
            <a:r>
              <a:rPr lang="he-IL" dirty="0"/>
              <a:t>תופעת לוואי הפיכה או בלתי הפיכה שהתקיים לגביה אחד מאלה:</a:t>
            </a:r>
          </a:p>
          <a:p>
            <a:pPr>
              <a:buNone/>
            </a:pPr>
            <a:r>
              <a:rPr lang="he-IL" dirty="0"/>
              <a:t>      1. גרמה למוות;</a:t>
            </a:r>
          </a:p>
          <a:p>
            <a:pPr>
              <a:buNone/>
            </a:pPr>
            <a:r>
              <a:rPr lang="he-IL" dirty="0"/>
              <a:t>      2. מסכנת חיים;</a:t>
            </a:r>
          </a:p>
          <a:p>
            <a:pPr>
              <a:buNone/>
            </a:pPr>
            <a:r>
              <a:rPr lang="he-IL" dirty="0"/>
              <a:t>      3. גרמה לנכות או למוגבלות קשה או ממושכת או לתחלואה קשה או ממושכת;</a:t>
            </a:r>
          </a:p>
          <a:p>
            <a:pPr>
              <a:buNone/>
            </a:pPr>
            <a:r>
              <a:rPr lang="he-IL" dirty="0"/>
              <a:t>      4. הצריכה אשפוז או גרמה להארכת אשפוז קיים;</a:t>
            </a:r>
          </a:p>
          <a:p>
            <a:pPr>
              <a:buNone/>
            </a:pPr>
            <a:r>
              <a:rPr lang="he-IL" dirty="0"/>
              <a:t>      5. גרמה למום מולד או פגיעה בהריון כתוצאה מטיפול בתכשיר בתקופת </a:t>
            </a:r>
            <a:r>
              <a:rPr lang="he-IL" dirty="0" err="1"/>
              <a:t>ההריון</a:t>
            </a:r>
            <a:r>
              <a:rPr lang="he-IL" dirty="0"/>
              <a:t>;</a:t>
            </a:r>
          </a:p>
          <a:p>
            <a:pPr>
              <a:buNone/>
            </a:pPr>
            <a:r>
              <a:rPr lang="he-IL" dirty="0"/>
              <a:t>      6. גרמה לאירועים רפואיים משמעותיים אחרים אשר עלולים לסכן את המטופל או</a:t>
            </a:r>
          </a:p>
          <a:p>
            <a:pPr>
              <a:buNone/>
            </a:pPr>
            <a:r>
              <a:rPr lang="he-IL" dirty="0"/>
              <a:t>          שמצריכים התערבות רפואית למניעת המצבים המנויים לעיל.</a:t>
            </a:r>
          </a:p>
          <a:p>
            <a:pPr>
              <a:buNone/>
            </a:pPr>
            <a:endParaRPr lang="he-IL" dirty="0"/>
          </a:p>
          <a:p>
            <a:pPr marL="627063" indent="-627063"/>
            <a:r>
              <a:rPr lang="he-IL" dirty="0"/>
              <a:t> </a:t>
            </a:r>
            <a:r>
              <a:rPr lang="he-IL" b="1" dirty="0">
                <a:solidFill>
                  <a:schemeClr val="accent2"/>
                </a:solidFill>
              </a:rPr>
              <a:t>"תופעת לוואי בשכיחות חריגה": </a:t>
            </a: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he-IL" dirty="0" smtClean="0"/>
              <a:t>תופעת </a:t>
            </a:r>
            <a:r>
              <a:rPr lang="he-IL" dirty="0"/>
              <a:t>לוואי שיש חשד לעליה בשכיחותה </a:t>
            </a:r>
            <a:r>
              <a:rPr lang="he-IL" dirty="0" smtClean="0"/>
              <a:t>מעבר למוכר </a:t>
            </a:r>
            <a:r>
              <a:rPr lang="he-IL" dirty="0"/>
              <a:t>בספרות הרפואית, בעלון לרופא או בהתאם לנתוני המעקב של חברת </a:t>
            </a:r>
            <a:r>
              <a:rPr lang="he-IL" dirty="0" smtClean="0"/>
              <a:t>התרופות/מוסד </a:t>
            </a:r>
            <a:r>
              <a:rPr lang="he-IL" dirty="0"/>
              <a:t>רפואי.</a:t>
            </a:r>
          </a:p>
        </p:txBody>
      </p:sp>
      <p:pic>
        <p:nvPicPr>
          <p:cNvPr id="5128" name="Picture 8" descr="תיאור: jci_goldseal_accred_hires_jpeg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74063" y="-95250"/>
            <a:ext cx="841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848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0"/>
            <a:ext cx="92710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2425" y="354012"/>
            <a:ext cx="794662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מידע הנדרש להשלמת הדיווח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295275" y="1774825"/>
            <a:ext cx="8516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endParaRPr lang="he-IL">
              <a:solidFill>
                <a:srgbClr val="1FB4B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588" y="2312988"/>
            <a:ext cx="84121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858838" y="708025"/>
            <a:ext cx="7935912" cy="58420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8" name="Picture 8" descr="תיאור: jci_goldseal_accred_hires_jpeg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74063" y="-95250"/>
            <a:ext cx="841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azhurat\AppData\Local\Microsoft\Windows\Temporary Internet Files\Content.Outlook\1FEQJSG4\הערכת דיווח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3309" y="1449605"/>
            <a:ext cx="4124382" cy="4211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5174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0"/>
            <a:ext cx="92710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2425" y="354012"/>
            <a:ext cx="794662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איפה עיקר הבעיה?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295275" y="1774825"/>
            <a:ext cx="8516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endParaRPr lang="he-IL">
              <a:solidFill>
                <a:srgbClr val="1FB4B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588" y="2312988"/>
            <a:ext cx="84121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858838" y="708025"/>
            <a:ext cx="7935912" cy="58420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8" name="Picture 8" descr="תיאור: jci_goldseal_accred_hires_jpeg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74063" y="-95250"/>
            <a:ext cx="841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66165" y="1446213"/>
            <a:ext cx="783288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buNone/>
            </a:pPr>
            <a:r>
              <a:rPr lang="en-US" sz="2000" dirty="0" smtClean="0"/>
              <a:t>CAUSALITY</a:t>
            </a:r>
          </a:p>
          <a:p>
            <a:pPr algn="l" rtl="0">
              <a:buNone/>
            </a:pPr>
            <a:r>
              <a:rPr lang="en-US" sz="2000" dirty="0" smtClean="0"/>
              <a:t>A </a:t>
            </a:r>
            <a:r>
              <a:rPr lang="en-US" sz="2000" dirty="0"/>
              <a:t>relationship between one phenomenon or event (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US" sz="2000" dirty="0"/>
              <a:t>) and another (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Y</a:t>
            </a:r>
            <a:r>
              <a:rPr lang="en-US" sz="2000" dirty="0"/>
              <a:t>) in which </a:t>
            </a:r>
            <a:r>
              <a:rPr lang="en-US" sz="2000" b="1" dirty="0"/>
              <a:t>X precedes and causes Y</a:t>
            </a:r>
            <a:r>
              <a:rPr lang="en-US" sz="2000" dirty="0"/>
              <a:t>. The direction of influence and the nature of the effect are predictable and reproducible and may be empirically observed</a:t>
            </a:r>
            <a:r>
              <a:rPr lang="en-US" sz="2000" dirty="0" smtClean="0"/>
              <a:t>.</a:t>
            </a:r>
          </a:p>
          <a:p>
            <a:pPr algn="l" rtl="0">
              <a:buNone/>
            </a:pPr>
            <a:r>
              <a:rPr lang="en-US" sz="2000" dirty="0" smtClean="0"/>
              <a:t> </a:t>
            </a:r>
            <a:endParaRPr lang="en-US" sz="2000" dirty="0"/>
          </a:p>
          <a:p>
            <a:pPr algn="l" rtl="0">
              <a:buNone/>
            </a:pPr>
            <a:r>
              <a:rPr lang="en-US" sz="2000" b="1" dirty="0"/>
              <a:t>Causality is difficult to prove</a:t>
            </a:r>
            <a:endParaRPr lang="he-IL" sz="2000" b="1" dirty="0"/>
          </a:p>
        </p:txBody>
      </p:sp>
      <p:sp>
        <p:nvSpPr>
          <p:cNvPr id="11" name="מלבן מעוגל 10"/>
          <p:cNvSpPr/>
          <p:nvPr/>
        </p:nvSpPr>
        <p:spPr>
          <a:xfrm>
            <a:off x="466165" y="3289622"/>
            <a:ext cx="4896544" cy="40336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4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072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0"/>
            <a:ext cx="92710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2425" y="354012"/>
            <a:ext cx="794662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כלים להערכת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CAUSALITY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295275" y="1774825"/>
            <a:ext cx="8516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endParaRPr lang="he-IL">
              <a:solidFill>
                <a:srgbClr val="1FB4B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588" y="2312988"/>
            <a:ext cx="84121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858838" y="708025"/>
            <a:ext cx="7935912" cy="58420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127" name="TextBox 8"/>
          <p:cNvSpPr txBox="1">
            <a:spLocks noChangeArrowheads="1"/>
          </p:cNvSpPr>
          <p:nvPr/>
        </p:nvSpPr>
        <p:spPr bwMode="auto">
          <a:xfrm>
            <a:off x="382589" y="1446213"/>
            <a:ext cx="791646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e-IL" dirty="0"/>
              <a:t>לרוב </a:t>
            </a:r>
            <a:r>
              <a:rPr lang="he-IL" b="1" dirty="0"/>
              <a:t>אין בדיקה דפיניטיבית </a:t>
            </a:r>
            <a:r>
              <a:rPr lang="he-IL" dirty="0"/>
              <a:t>לאשר את תופעת הלוואי.</a:t>
            </a:r>
          </a:p>
          <a:p>
            <a:pPr>
              <a:buNone/>
            </a:pPr>
            <a:endParaRPr lang="en-US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De-challenge</a:t>
            </a:r>
          </a:p>
          <a:p>
            <a:pPr marL="268288" algn="l" rtl="0"/>
            <a:r>
              <a:rPr lang="en-US" dirty="0" smtClean="0"/>
              <a:t>The </a:t>
            </a:r>
            <a:r>
              <a:rPr lang="en-US" dirty="0"/>
              <a:t>withdrawal of a drug from a patient. The point at which the continuity, reduction or disappearance of adverse event may be observed.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Re-challenge</a:t>
            </a:r>
          </a:p>
          <a:p>
            <a:pPr marL="268288" algn="l" rtl="0"/>
            <a:r>
              <a:rPr lang="en-US" dirty="0" smtClean="0"/>
              <a:t>A </a:t>
            </a:r>
            <a:r>
              <a:rPr lang="en-US" dirty="0"/>
              <a:t>point at which a drug is again </a:t>
            </a:r>
            <a:r>
              <a:rPr lang="en-US" dirty="0" err="1"/>
              <a:t>givento</a:t>
            </a:r>
            <a:r>
              <a:rPr lang="en-US" dirty="0"/>
              <a:t> a patient after previous </a:t>
            </a:r>
            <a:r>
              <a:rPr lang="en-US" dirty="0" smtClean="0"/>
              <a:t>withdrawal - </a:t>
            </a:r>
            <a:r>
              <a:rPr lang="he-IL" b="1" dirty="0"/>
              <a:t>כלי זה לא אתי ברוב במקרים</a:t>
            </a:r>
            <a:endParaRPr lang="en-US" b="1" dirty="0"/>
          </a:p>
          <a:p>
            <a:pPr algn="l" rtl="0"/>
            <a:endParaRPr lang="en-US" sz="1400" dirty="0"/>
          </a:p>
        </p:txBody>
      </p:sp>
      <p:pic>
        <p:nvPicPr>
          <p:cNvPr id="5128" name="Picture 8" descr="תיאור: jci_goldseal_accred_hires_jpeg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74063" y="-95250"/>
            <a:ext cx="841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437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808</Words>
  <Application>Microsoft Office PowerPoint</Application>
  <PresentationFormat>‫הצגה על המסך (4:3)</PresentationFormat>
  <Paragraphs>159</Paragraphs>
  <Slides>23</Slides>
  <Notes>21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30" baseType="lpstr">
      <vt:lpstr>Arial</vt:lpstr>
      <vt:lpstr>Calibri</vt:lpstr>
      <vt:lpstr>Tahoma</vt:lpstr>
      <vt:lpstr>Times New Roman</vt:lpstr>
      <vt:lpstr>Wingdings</vt:lpstr>
      <vt:lpstr>Wingdings 3</vt:lpstr>
      <vt:lpstr>Office Theme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aaaaaaaa</dc:creator>
  <cp:lastModifiedBy>דימא אבושקארה</cp:lastModifiedBy>
  <cp:revision>105</cp:revision>
  <dcterms:created xsi:type="dcterms:W3CDTF">2012-09-20T06:44:54Z</dcterms:created>
  <dcterms:modified xsi:type="dcterms:W3CDTF">2022-07-12T11:09:05Z</dcterms:modified>
</cp:coreProperties>
</file>